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0" r:id="rId5"/>
    <p:sldId id="310" r:id="rId6"/>
    <p:sldId id="309" r:id="rId7"/>
    <p:sldId id="340" r:id="rId8"/>
    <p:sldId id="320" r:id="rId9"/>
    <p:sldId id="322" r:id="rId10"/>
    <p:sldId id="324" r:id="rId11"/>
    <p:sldId id="325" r:id="rId12"/>
    <p:sldId id="316" r:id="rId13"/>
    <p:sldId id="326" r:id="rId14"/>
    <p:sldId id="327" r:id="rId15"/>
    <p:sldId id="328" r:id="rId16"/>
    <p:sldId id="329" r:id="rId17"/>
    <p:sldId id="330" r:id="rId18"/>
    <p:sldId id="334" r:id="rId19"/>
    <p:sldId id="335" r:id="rId20"/>
    <p:sldId id="332" r:id="rId21"/>
    <p:sldId id="336" r:id="rId22"/>
    <p:sldId id="331" r:id="rId23"/>
    <p:sldId id="337" r:id="rId24"/>
    <p:sldId id="338" r:id="rId25"/>
    <p:sldId id="33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EC843-86FF-4B93-8CCA-DD3CD6661E16}" v="674" dt="2025-06-03T11:07:23.204"/>
    <p1510:client id="{674EB7E1-C2D4-38F4-FD61-658DBAB135AF}" v="1158" dt="2025-06-03T08:21:44.789"/>
  </p1510:revLst>
</p1510:revInfo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72"/>
  </p:normalViewPr>
  <p:slideViewPr>
    <p:cSldViewPr snapToGrid="0">
      <p:cViewPr varScale="1">
        <p:scale>
          <a:sx n="68" d="100"/>
          <a:sy n="68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C669D0-F8F9-909F-F36A-221EAC7424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AC27-49A0-3B4C-5F49-D6641499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F45D-55D9-47BA-9640-E7EB1024F606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D1BD-C6AD-D1DF-596E-659165024C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659A-33FC-973A-2DD5-89A959CA8C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2DCA-E9F6-4345-9316-BF42F09A2C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C6F8-5F98-E04A-B725-72D1A5FE8444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9608-B288-5444-9C81-49B56A597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9608-B288-5444-9C81-49B56A597B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161BAA5-48F7-7727-F9D9-CE83907F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4ED4F-0011-0734-A8CE-F357C9B3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3776" y="0"/>
            <a:ext cx="16715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0BC2-4799-E79D-1CFD-4A82C90A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693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62E9-6C4B-1DCF-4FA0-9D0E5206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5232" y="463974"/>
            <a:ext cx="4217424" cy="3709195"/>
          </a:xfrm>
        </p:spPr>
        <p:txBody>
          <a:bodyPr anchor="b">
            <a:normAutofit/>
          </a:bodyPr>
          <a:lstStyle>
            <a:lvl1pPr algn="l">
              <a:defRPr sz="4800" b="1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2C7390-A781-021E-CEDA-D90403043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0158" y="1741488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B0186-5603-6346-34F2-6BFA71BC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14738" y="2425699"/>
            <a:ext cx="3288931" cy="3439321"/>
            <a:chOff x="5656746" y="820557"/>
            <a:chExt cx="4120055" cy="430844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6A59AE-96E4-A701-461B-6161847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649D3D-45B7-44C7-93B4-BDC88C32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7349E-C488-C02B-B3B1-CCDBD3A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77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520" y="1825625"/>
            <a:ext cx="4825294" cy="4651375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 marL="457200" indent="0">
              <a:spcAft>
                <a:spcPts val="800"/>
              </a:spcAft>
              <a:buNone/>
              <a:defRPr sz="2000"/>
            </a:lvl2pPr>
            <a:lvl3pPr marL="914400" indent="0">
              <a:spcAft>
                <a:spcPts val="800"/>
              </a:spcAft>
              <a:buNone/>
              <a:defRPr sz="2000"/>
            </a:lvl3pPr>
            <a:lvl4pPr marL="1371600" indent="0">
              <a:spcAft>
                <a:spcPts val="800"/>
              </a:spcAft>
              <a:buNone/>
              <a:defRPr sz="2000"/>
            </a:lvl4pPr>
            <a:lvl5pPr marL="1828800" indent="0">
              <a:spcAft>
                <a:spcPts val="800"/>
              </a:spcAft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96778" y="1813720"/>
            <a:ext cx="4657021" cy="40513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04FE-7725-F349-1245-F443F9E81B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97B6B-1E04-799C-CDFE-9DAFCA93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8970" y="13063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DE0A-4C1D-01B1-AA49-D966343F6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77288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A20E-0FF2-2897-8BD6-8EFAA8C8D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78460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259F776-4BD1-2F21-61F0-3B60DF6F03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25625"/>
            <a:ext cx="10515600" cy="40544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87B8-BA6E-EE2B-BFB9-D52D6D956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69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A07D69-1AF2-A193-316E-DD3803E94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20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4D2FA-0049-1792-F6B4-D5FE1EE5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2348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E6ACF-3879-BE02-100B-2096C2235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323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4699B-D6F0-303E-200A-7017E184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6739" y="2603777"/>
            <a:ext cx="4120055" cy="4308449"/>
            <a:chOff x="5656746" y="820557"/>
            <a:chExt cx="4120055" cy="4308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C9E38E0-92AE-5063-B259-A22230A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60EEF0-1C13-AD9A-0967-0460B979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FE848A-1123-37B6-C43C-5DC49EE0A1D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12173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B0C591-7E28-3722-4795-07BFB9ED09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51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12039-7E28-974D-ED1C-90F1E53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382344"/>
            <a:ext cx="4377767" cy="2719337"/>
          </a:xfrm>
        </p:spPr>
        <p:txBody>
          <a:bodyPr anchor="b">
            <a:normAutofit/>
          </a:bodyPr>
          <a:lstStyle>
            <a:lvl1pPr algn="l">
              <a:defRPr sz="44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745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9992" y="3340800"/>
            <a:ext cx="4368450" cy="316633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5715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9715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3pPr>
            <a:lvl4pPr marL="14287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4pPr>
            <a:lvl5pPr marL="18859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2793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4CE42-5F4D-E722-7ABC-852575A3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FCB7E-A25D-2786-57F4-CAC8C0B7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08020-3841-3809-A971-C013AF1C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6D726-924C-E5EB-B28C-E3B9B446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9A287-35CA-B289-525D-D67FB24B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2365-305E-AE99-1CD4-605540C7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31C49C2-4E92-6564-1A68-190EFACC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3C2B3-3873-7FFA-2567-57F2F6ABB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334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19A50-ADC7-AA30-E96F-D0853D0D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501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47AC2-F09C-2AC2-0522-F871987D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40" y="576470"/>
            <a:ext cx="4831209" cy="2266121"/>
          </a:xfrm>
        </p:spPr>
        <p:txBody>
          <a:bodyPr anchor="ctr">
            <a:normAutofit/>
          </a:bodyPr>
          <a:lstStyle>
            <a:lvl1pPr algn="r">
              <a:defRPr sz="4400" b="0" spc="0" baseline="0"/>
            </a:lvl1pPr>
          </a:lstStyle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3A4AA6-1D0C-DE79-F399-33299CB812C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7139" y="3031435"/>
            <a:ext cx="4831209" cy="3478944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 algn="r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 algn="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0039" y="1751216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E58A54-F746-59CF-007A-329493EC5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991E4A-E418-E9C0-B35B-0A81DCE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1138655 w 12192000"/>
              <a:gd name="connsiteY0" fmla="*/ 1746908 h 6858000"/>
              <a:gd name="connsiteX1" fmla="*/ 913599 w 12192000"/>
              <a:gd name="connsiteY1" fmla="*/ 1971964 h 6858000"/>
              <a:gd name="connsiteX2" fmla="*/ 913599 w 12192000"/>
              <a:gd name="connsiteY2" fmla="*/ 5520711 h 6858000"/>
              <a:gd name="connsiteX3" fmla="*/ 1138655 w 12192000"/>
              <a:gd name="connsiteY3" fmla="*/ 5745767 h 6858000"/>
              <a:gd name="connsiteX4" fmla="*/ 6091846 w 12192000"/>
              <a:gd name="connsiteY4" fmla="*/ 5745767 h 6858000"/>
              <a:gd name="connsiteX5" fmla="*/ 6316902 w 12192000"/>
              <a:gd name="connsiteY5" fmla="*/ 5520711 h 6858000"/>
              <a:gd name="connsiteX6" fmla="*/ 6316902 w 12192000"/>
              <a:gd name="connsiteY6" fmla="*/ 1971964 h 6858000"/>
              <a:gd name="connsiteX7" fmla="*/ 6091846 w 12192000"/>
              <a:gd name="connsiteY7" fmla="*/ 1746908 h 6858000"/>
              <a:gd name="connsiteX8" fmla="*/ 1218461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2184610 w 12192000"/>
              <a:gd name="connsiteY11" fmla="*/ 6858000 h 6858000"/>
              <a:gd name="connsiteX12" fmla="*/ 0 w 12192000"/>
              <a:gd name="connsiteY12" fmla="*/ 0 h 6858000"/>
              <a:gd name="connsiteX13" fmla="*/ 918140 w 12192000"/>
              <a:gd name="connsiteY13" fmla="*/ 0 h 6858000"/>
              <a:gd name="connsiteX14" fmla="*/ 918140 w 12192000"/>
              <a:gd name="connsiteY14" fmla="*/ 1010539 h 6858000"/>
              <a:gd name="connsiteX15" fmla="*/ 1195741 w 12192000"/>
              <a:gd name="connsiteY15" fmla="*/ 1288140 h 6858000"/>
              <a:gd name="connsiteX16" fmla="*/ 6043842 w 12192000"/>
              <a:gd name="connsiteY16" fmla="*/ 1288140 h 6858000"/>
              <a:gd name="connsiteX17" fmla="*/ 6321443 w 12192000"/>
              <a:gd name="connsiteY17" fmla="*/ 1010539 h 6858000"/>
              <a:gd name="connsiteX18" fmla="*/ 6321443 w 12192000"/>
              <a:gd name="connsiteY18" fmla="*/ 0 h 6858000"/>
              <a:gd name="connsiteX19" fmla="*/ 11019692 w 12192000"/>
              <a:gd name="connsiteY19" fmla="*/ 0 h 6858000"/>
              <a:gd name="connsiteX20" fmla="*/ 11019692 w 12192000"/>
              <a:gd name="connsiteY20" fmla="*/ 6858000 h 6858000"/>
              <a:gd name="connsiteX21" fmla="*/ 6283982 w 12192000"/>
              <a:gd name="connsiteY21" fmla="*/ 6858000 h 6858000"/>
              <a:gd name="connsiteX22" fmla="*/ 6283982 w 12192000"/>
              <a:gd name="connsiteY22" fmla="*/ 6429590 h 6858000"/>
              <a:gd name="connsiteX23" fmla="*/ 6058926 w 12192000"/>
              <a:gd name="connsiteY23" fmla="*/ 6204534 h 6858000"/>
              <a:gd name="connsiteX24" fmla="*/ 1105735 w 12192000"/>
              <a:gd name="connsiteY24" fmla="*/ 6204534 h 6858000"/>
              <a:gd name="connsiteX25" fmla="*/ 880679 w 12192000"/>
              <a:gd name="connsiteY25" fmla="*/ 6429590 h 6858000"/>
              <a:gd name="connsiteX26" fmla="*/ 880679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close/>
                <a:moveTo>
                  <a:pt x="121846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84610" y="6858000"/>
                </a:lnTo>
                <a:close/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1019692" y="0"/>
                </a:lnTo>
                <a:lnTo>
                  <a:pt x="11019692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315A23-2C00-4A7E-B9E9-65CF734E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68700" y="1116391"/>
            <a:ext cx="4120055" cy="4308449"/>
            <a:chOff x="5656746" y="820557"/>
            <a:chExt cx="4120055" cy="430844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FF8075D-03CC-DDD4-332C-F26F61AF7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03B7A5-6E3E-5DC1-6705-A3B82F40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480627"/>
            <a:ext cx="4505155" cy="2894495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41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1313" y="3505200"/>
            <a:ext cx="4029859" cy="300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A9BE-2A46-4899-C38E-B513CC1AF1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F1CCA-35D0-41F4-BC3D-AA1679C3E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6514" y="397442"/>
            <a:ext cx="9619886" cy="6623279"/>
            <a:chOff x="1276514" y="397442"/>
            <a:chExt cx="9619886" cy="6623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112C6-05E1-7A58-F9B3-4ED607F0FEB5}"/>
                </a:ext>
              </a:extLst>
            </p:cNvPr>
            <p:cNvGrpSpPr/>
            <p:nvPr userDrawn="1"/>
          </p:nvGrpSpPr>
          <p:grpSpPr>
            <a:xfrm>
              <a:off x="1276514" y="397442"/>
              <a:ext cx="3028206" cy="3166674"/>
              <a:chOff x="5656746" y="820557"/>
              <a:chExt cx="4120055" cy="430844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80B3039-6990-1E35-87E4-6C581CF7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7F0331D-9A8D-485F-9469-6B31E3D6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CBEDD-D6D8-B22D-46D2-C061FBDFE326}"/>
                </a:ext>
              </a:extLst>
            </p:cNvPr>
            <p:cNvGrpSpPr/>
            <p:nvPr userDrawn="1"/>
          </p:nvGrpSpPr>
          <p:grpSpPr>
            <a:xfrm>
              <a:off x="6776345" y="2712272"/>
              <a:ext cx="4120055" cy="4308449"/>
              <a:chOff x="5656746" y="820557"/>
              <a:chExt cx="4120055" cy="430844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3D2104B-238A-6958-53E9-4C3CFC4C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E1FCD13-2E12-4019-9FCB-3A53D1732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CEA9FD7-5B24-27A7-2BB5-A937B6A4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938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731B0-8EE6-11A7-D5EB-431792C4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2568" y="0"/>
            <a:ext cx="210812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8745" y="507244"/>
            <a:ext cx="9143999" cy="2162065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2700" y="3586281"/>
            <a:ext cx="7086600" cy="2286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B78-507E-76A4-533C-B685FBB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1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8A07D-9CD9-61E7-5307-509E256E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19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3D556-F10A-EC7C-0757-E00C6BD1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55612" y="0"/>
            <a:ext cx="39699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434F37-A346-4DC3-ACA1-FE0B5DD0A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05264" y="1517829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D6BFE6-65DF-2EFD-2AB8-EF54AE6E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72A018D-5452-637A-6EFC-8A1C55CE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AED969-CB3F-45E5-4B56-8D4841A0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3444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7523" y="750316"/>
            <a:ext cx="5469591" cy="2066052"/>
          </a:xfrm>
        </p:spPr>
        <p:txBody>
          <a:bodyPr anchor="ctr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F3BAA8E-44E6-12B3-F690-09AB8C245E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97703" y="2884989"/>
            <a:ext cx="4768850" cy="36253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042FB-AE91-12A6-1B9A-55AE16FB5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A63973E-7BCA-0A84-9988-670F7B31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8" y="19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5EDC-2D5E-96A7-AAB9-D60B6E1AF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699" y="3527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DE0-155D-2A3C-788A-5A0C0D9C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728" y="275768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87C557-55D3-F920-773C-DDD1348C4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673" y="2714197"/>
            <a:ext cx="4120055" cy="4308449"/>
            <a:chOff x="5656746" y="820557"/>
            <a:chExt cx="4120055" cy="430844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C0724F-AE42-0E0F-E392-0C3EBB9D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6F6A44-F108-5B62-1638-5680B02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67" y="405113"/>
            <a:ext cx="4505155" cy="6007261"/>
          </a:xfrm>
        </p:spPr>
        <p:txBody>
          <a:bodyPr anchor="ctr">
            <a:normAutofit/>
          </a:bodyPr>
          <a:lstStyle>
            <a:lvl1pPr algn="r">
              <a:defRPr sz="48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3A8F0F5-EBCC-860A-B0EE-A7F56BA39A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79" y="1748992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224B-09BE-F95F-F2DE-0EA9731AE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13AA8-D23C-5C6A-33DF-C454CDF8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930" y="347620"/>
            <a:ext cx="5163939" cy="2474204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17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99930" y="2961187"/>
            <a:ext cx="5163939" cy="334673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8001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 marL="12001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3pPr>
            <a:lvl4pPr marL="16573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AD0209-DE4E-6825-8F20-EC9CF7FA6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F6D51D-5B15-9B30-DC19-5F58B3052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7577" y="3429000"/>
            <a:ext cx="3288931" cy="3439321"/>
            <a:chOff x="5656746" y="820557"/>
            <a:chExt cx="4120055" cy="430844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80DA77-F71B-5298-1353-A41A3B4D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0839BC8-89BD-1554-5D44-CDDBE6CA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16545-2BDC-F9A0-F675-174EDC926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36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970B-8B94-3775-274C-FB844115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942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72257-517A-A49E-FA85-ED69B1A6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8288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24706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34851" y="1825625"/>
            <a:ext cx="4247067" cy="43513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4AC65-CD3D-69D7-24FB-C82AA429A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4544E-40BA-0EF3-1D11-F15C7E80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356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6BFA7-94AE-3A18-523D-C688ECFB4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8414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86F04-54BF-9AA6-0B44-DE78BB38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177" y="2407472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FB764-6719-6FC4-D31C-F96BBA0A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87175FD-8DE3-7754-36A9-07FEE388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3" y="1825625"/>
            <a:ext cx="3525772" cy="4351338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9516" y="1733025"/>
            <a:ext cx="6204283" cy="398938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FC337-301C-C3ED-321C-AB4EF4A10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145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2000" y="6145255"/>
            <a:ext cx="845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AFD02D-325A-F2A8-9A62-D6D0AF069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45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3" r:id="rId4"/>
    <p:sldLayoutId id="2147483667" r:id="rId5"/>
    <p:sldLayoutId id="2147483668" r:id="rId6"/>
    <p:sldLayoutId id="2147483669" r:id="rId7"/>
    <p:sldLayoutId id="2147483650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54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GI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618464-10BD-074C-DAE9-0EB1E1C8C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665" y="435219"/>
            <a:ext cx="3742972" cy="1653235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Segoe UI"/>
                <a:cs typeface="Segoe UI"/>
              </a:rPr>
              <a:t> AD-Hoc Insights</a:t>
            </a:r>
            <a:br>
              <a:rPr lang="en-US" sz="4000" b="0" dirty="0">
                <a:latin typeface="Segoe UI"/>
                <a:cs typeface="Segoe UI"/>
              </a:rPr>
            </a:br>
            <a:r>
              <a:rPr lang="en-US" sz="2400" b="0" dirty="0">
                <a:latin typeface="Segoe UI"/>
                <a:cs typeface="Segoe UI"/>
              </a:rPr>
              <a:t>               Consumer Goods</a:t>
            </a:r>
            <a:endParaRPr lang="en-US" sz="2400" dirty="0"/>
          </a:p>
          <a:p>
            <a:endParaRPr lang="en-US" dirty="0">
              <a:cs typeface="Arial"/>
            </a:endParaRPr>
          </a:p>
        </p:txBody>
      </p:sp>
      <p:pic>
        <p:nvPicPr>
          <p:cNvPr id="9" name="Picture Placeholder 8" descr="A cartoon of a person holding a paper&#10;&#10;AI-generated content may be incorrect.">
            <a:extLst>
              <a:ext uri="{FF2B5EF4-FFF2-40B4-BE49-F238E27FC236}">
                <a16:creationId xmlns:a16="http://schemas.microsoft.com/office/drawing/2014/main" id="{2C60A03E-364D-8C20-01F5-9758B653B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00" b="2300"/>
          <a:stretch/>
        </p:blipFill>
        <p:spPr>
          <a:xfrm>
            <a:off x="8635800" y="4660093"/>
            <a:ext cx="2342579" cy="1740079"/>
          </a:xfrm>
        </p:spPr>
      </p:pic>
      <p:pic>
        <p:nvPicPr>
          <p:cNvPr id="11" name="Picture 10" descr="A shopping cart on a blue phone&#10;&#10;AI-generated content may be incorrect.">
            <a:extLst>
              <a:ext uri="{FF2B5EF4-FFF2-40B4-BE49-F238E27FC236}">
                <a16:creationId xmlns:a16="http://schemas.microsoft.com/office/drawing/2014/main" id="{AFE70F88-0EF6-14A8-D427-CE00D159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78" y="1883433"/>
            <a:ext cx="5226171" cy="3766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A4A18FAB-3E25-1414-6DD0-16904D1E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04" y="287548"/>
            <a:ext cx="569172" cy="55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25176-7E1E-D88B-ECF3-D49BE6A9C9D9}"/>
              </a:ext>
            </a:extLst>
          </p:cNvPr>
          <p:cNvSpPr txBox="1"/>
          <p:nvPr/>
        </p:nvSpPr>
        <p:spPr>
          <a:xfrm>
            <a:off x="1219199" y="6045199"/>
            <a:ext cx="29633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"/>
              </a:rPr>
              <a:t>Presented by Shweta</a:t>
            </a:r>
          </a:p>
        </p:txBody>
      </p:sp>
    </p:spTree>
    <p:extLst>
      <p:ext uri="{BB962C8B-B14F-4D97-AF65-F5344CB8AC3E}">
        <p14:creationId xmlns:p14="http://schemas.microsoft.com/office/powerpoint/2010/main" val="418666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8D18-93AD-002B-2588-E61E7453A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666" y="2860846"/>
            <a:ext cx="1622588" cy="412657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B6C1-A39D-1396-5186-6A550C39D6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43CD-01B0-EDC8-B8D9-29F308DEF019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5D5B7-041E-2FA4-BDA6-47D693508F04}"/>
              </a:ext>
            </a:extLst>
          </p:cNvPr>
          <p:cNvSpPr txBox="1"/>
          <p:nvPr/>
        </p:nvSpPr>
        <p:spPr>
          <a:xfrm>
            <a:off x="569343" y="914400"/>
            <a:ext cx="1101018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 (MS) Bold"/>
              </a:rPr>
              <a:t>Requirement:</a:t>
            </a:r>
            <a:endParaRPr lang="en-US">
              <a:cs typeface="Arial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libri (MS) Bold"/>
              </a:rPr>
              <a:t>What is the percentage of unique product increase in 2021 vs. 2020?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 (MS) Bold"/>
              </a:rPr>
              <a:t>Output: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A892E8-BEC5-A5CF-9371-AB021FDD43F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75514" y="1990121"/>
            <a:ext cx="5487717" cy="113067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15A733-4319-2283-0AD5-BDDE34D587B8}"/>
              </a:ext>
            </a:extLst>
          </p:cNvPr>
          <p:cNvSpPr txBox="1"/>
          <p:nvPr/>
        </p:nvSpPr>
        <p:spPr>
          <a:xfrm>
            <a:off x="569344" y="4034288"/>
            <a:ext cx="528799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84505" indent="-24638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(MS)"/>
              </a:rPr>
              <a:t>In 2021, the number of unique products sold dropped by </a:t>
            </a:r>
            <a:r>
              <a:rPr lang="en-US" sz="2400" b="1" dirty="0">
                <a:solidFill>
                  <a:schemeClr val="bg1"/>
                </a:solidFill>
                <a:latin typeface="Calibri (MS) Bold"/>
              </a:rPr>
              <a:t>3.75%</a:t>
            </a:r>
            <a:r>
              <a:rPr lang="en-US" sz="2400" dirty="0">
                <a:solidFill>
                  <a:schemeClr val="bg1"/>
                </a:solidFill>
                <a:latin typeface="Calibri (MS)"/>
              </a:rPr>
              <a:t> compared to 2020 </a:t>
            </a:r>
          </a:p>
          <a:p>
            <a:pPr marL="484505" indent="-246380"/>
            <a:r>
              <a:rPr lang="en-US" sz="2400" dirty="0">
                <a:solidFill>
                  <a:schemeClr val="bg1"/>
                </a:solidFill>
                <a:latin typeface="Calibri (MS)"/>
              </a:rPr>
              <a:t>     This indicates a </a:t>
            </a:r>
            <a:r>
              <a:rPr lang="en-US" sz="2400" b="1" dirty="0">
                <a:solidFill>
                  <a:schemeClr val="bg1"/>
                </a:solidFill>
                <a:latin typeface="Calibri (MS) Bold"/>
              </a:rPr>
              <a:t>slight reduction in product variety</a:t>
            </a:r>
            <a:r>
              <a:rPr lang="en-US" sz="2400" dirty="0">
                <a:solidFill>
                  <a:schemeClr val="bg1"/>
                </a:solidFill>
                <a:latin typeface="Calibri (MS)"/>
              </a:rPr>
              <a:t> offered or sold during the year</a:t>
            </a:r>
          </a:p>
        </p:txBody>
      </p:sp>
      <p:pic>
        <p:nvPicPr>
          <p:cNvPr id="15" name="Picture 14" descr="A blue rectangles with numbers&#10;&#10;AI-generated content may be incorrect.">
            <a:extLst>
              <a:ext uri="{FF2B5EF4-FFF2-40B4-BE49-F238E27FC236}">
                <a16:creationId xmlns:a16="http://schemas.microsoft.com/office/drawing/2014/main" id="{1CF77BF7-71E4-8084-94FE-5ECE13FC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66" y="3273503"/>
            <a:ext cx="5419250" cy="3253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8D2B20-563C-3400-ED14-D0696B99F96E}"/>
              </a:ext>
            </a:extLst>
          </p:cNvPr>
          <p:cNvSpPr txBox="1"/>
          <p:nvPr/>
        </p:nvSpPr>
        <p:spPr>
          <a:xfrm>
            <a:off x="778933" y="3335867"/>
            <a:ext cx="233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cs typeface="Arial"/>
              </a:rPr>
              <a:t>Insights:</a:t>
            </a:r>
          </a:p>
        </p:txBody>
      </p:sp>
      <p:pic>
        <p:nvPicPr>
          <p:cNvPr id="11" name="Picture 10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D913B150-E08A-4B14-B130-AB4AB3C98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" y="325228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30A7-F046-413F-0673-52DADA248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C6FF-7F56-7C20-2481-C7AA45D9F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183" y="1986767"/>
            <a:ext cx="2838536" cy="527676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Result: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6F2E4-8257-6BC4-9EE1-AAEB42C92E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800F1-6198-958A-F9F2-87BAB6EA96F2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08B13-C74C-7329-3BF7-64195DAF9897}"/>
              </a:ext>
            </a:extLst>
          </p:cNvPr>
          <p:cNvSpPr txBox="1"/>
          <p:nvPr/>
        </p:nvSpPr>
        <p:spPr>
          <a:xfrm>
            <a:off x="569342" y="914400"/>
            <a:ext cx="11197771" cy="163121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Provide a report with all the unique product counts for each segment and sort them in descending order of product counts.</a:t>
            </a:r>
          </a:p>
          <a:p>
            <a:r>
              <a:rPr lang="en-US" sz="2000" b="1" dirty="0">
                <a:solidFill>
                  <a:schemeClr val="accent5">
                    <a:lumMod val="76000"/>
                  </a:schemeClr>
                </a:solidFill>
                <a:latin typeface="Arial"/>
                <a:cs typeface="Arial"/>
              </a:rPr>
              <a:t>Output:                                                                        </a:t>
            </a:r>
          </a:p>
          <a:p>
            <a:endParaRPr lang="en-US" sz="2000" b="1" dirty="0">
              <a:solidFill>
                <a:schemeClr val="bg1"/>
              </a:solidFill>
              <a:latin typeface="Calibri (MS)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00F5E-4950-A1D9-BFA7-7A7455CCC0D1}"/>
              </a:ext>
            </a:extLst>
          </p:cNvPr>
          <p:cNvSpPr txBox="1"/>
          <p:nvPr/>
        </p:nvSpPr>
        <p:spPr>
          <a:xfrm>
            <a:off x="411193" y="4336212"/>
            <a:ext cx="5661803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Notebooks are leading with 129 sales, followed closely by accessories at 116. This shows a strong preference for portable devices.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• Desktops (32 sales), storage (27), and networking (9) are trailing behind, indicating a shift towards more flexible, mobile tech solutions.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238125"/>
            <a:endParaRPr lang="en-US" sz="2400" dirty="0">
              <a:solidFill>
                <a:schemeClr val="bg1"/>
              </a:solidFill>
              <a:latin typeface="Calibri (MS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40B03-3F26-4F79-0315-ADFCAC5A4C50}"/>
              </a:ext>
            </a:extLst>
          </p:cNvPr>
          <p:cNvSpPr txBox="1"/>
          <p:nvPr/>
        </p:nvSpPr>
        <p:spPr>
          <a:xfrm>
            <a:off x="417902" y="3938118"/>
            <a:ext cx="30988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cs typeface="Arial"/>
              </a:rPr>
              <a:t>Insights: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0303-F5AE-9CF2-33A5-3D431B07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5" y="2659811"/>
            <a:ext cx="5004174" cy="3853132"/>
          </a:xfrm>
          <a:prstGeom prst="rect">
            <a:avLst/>
          </a:prstGeom>
        </p:spPr>
      </p:pic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9F8B4B-F516-4DAE-36B1-A5BCD5E9F3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8972" y="2256319"/>
            <a:ext cx="4256237" cy="1676581"/>
          </a:xfrm>
        </p:spPr>
      </p:pic>
      <p:pic>
        <p:nvPicPr>
          <p:cNvPr id="12" name="Picture 11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8D5DC145-3B9A-451F-9B95-4BBB1AE2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2" y="335630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8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E01B-94B7-E0C2-1350-F26F6944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9DBD-8E5D-332B-D051-84476A8B7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3712" y="1986768"/>
            <a:ext cx="2450346" cy="628317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/>
              </a:rPr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12304-A136-6755-46B7-0F2B4283BD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AA8B3-C7D3-296C-ACD8-5B0866B8E544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DCDD9-BB97-D27F-6E3C-B9D53B62FC87}"/>
              </a:ext>
            </a:extLst>
          </p:cNvPr>
          <p:cNvSpPr txBox="1"/>
          <p:nvPr/>
        </p:nvSpPr>
        <p:spPr>
          <a:xfrm>
            <a:off x="569343" y="914400"/>
            <a:ext cx="1101018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Which segment had the most increase in unique products in 2021 vs 2020?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alibri (MS) Bold"/>
              </a:rPr>
              <a:t>Output: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15B54-0E42-B124-169F-4E78A44239A0}"/>
              </a:ext>
            </a:extLst>
          </p:cNvPr>
          <p:cNvSpPr txBox="1"/>
          <p:nvPr/>
        </p:nvSpPr>
        <p:spPr>
          <a:xfrm>
            <a:off x="569344" y="4595004"/>
            <a:ext cx="478478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Accessories had  the largest increase production.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storage/networking grew a little, but they’re still not keeping up with the rise in accessories and notebooks.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pPr marL="484505" indent="-24638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 (M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76817-1C5D-984F-745E-0FD04A9FFA8A}"/>
              </a:ext>
            </a:extLst>
          </p:cNvPr>
          <p:cNvSpPr txBox="1"/>
          <p:nvPr/>
        </p:nvSpPr>
        <p:spPr>
          <a:xfrm>
            <a:off x="582442" y="4196911"/>
            <a:ext cx="2156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cs typeface="Arial"/>
              </a:rPr>
              <a:t>Insights</a:t>
            </a:r>
          </a:p>
        </p:txBody>
      </p:sp>
      <p:pic>
        <p:nvPicPr>
          <p:cNvPr id="10" name="Picture 9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6F77F9E2-BEED-1F14-1551-B37E171B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16" y="2616679"/>
            <a:ext cx="5654814" cy="3925021"/>
          </a:xfrm>
          <a:prstGeom prst="rect">
            <a:avLst/>
          </a:prstGeom>
        </p:spPr>
      </p:pic>
      <p:pic>
        <p:nvPicPr>
          <p:cNvPr id="13" name="Content Placeholder 12" descr="A screenshot of a table&#10;&#10;AI-generated content may be incorrect.">
            <a:extLst>
              <a:ext uri="{FF2B5EF4-FFF2-40B4-BE49-F238E27FC236}">
                <a16:creationId xmlns:a16="http://schemas.microsoft.com/office/drawing/2014/main" id="{621BCE6C-D705-FA7B-0E55-0EC84E2A47E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74231" y="1994621"/>
            <a:ext cx="5257681" cy="2084956"/>
          </a:xfrm>
        </p:spPr>
      </p:pic>
      <p:pic>
        <p:nvPicPr>
          <p:cNvPr id="11" name="Picture 10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4923002F-2D3D-4CB7-BFF8-A71C3675E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1" y="357421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041E-F530-0C96-6988-7B2C783B5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B698-2951-E1D5-3125-91B48635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323" y="1999510"/>
            <a:ext cx="2450346" cy="628317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/>
              </a:rPr>
              <a:t>Result: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2A615-8331-FF27-3E95-CE988C9585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25373-BF35-8853-1490-E503030978F0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7DDB-BF21-0EB6-0FE6-E12DCA598BAC}"/>
              </a:ext>
            </a:extLst>
          </p:cNvPr>
          <p:cNvSpPr txBox="1"/>
          <p:nvPr/>
        </p:nvSpPr>
        <p:spPr>
          <a:xfrm>
            <a:off x="569343" y="914400"/>
            <a:ext cx="1101018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Get the products that have the highest and lowest manufacturing costs.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alibri (MS) Bold"/>
              </a:rPr>
              <a:t>Output: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61D78-6BD3-181B-C0A1-E8563845A01F}"/>
              </a:ext>
            </a:extLst>
          </p:cNvPr>
          <p:cNvSpPr txBox="1"/>
          <p:nvPr/>
        </p:nvSpPr>
        <p:spPr>
          <a:xfrm>
            <a:off x="569344" y="4120552"/>
            <a:ext cx="5101087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AQ HOME Allin1 Gen 2 desktop has a manufacturing cost of 240.54, while the AQ Master wired x1 Ms accessory comes in at just 0.89.</a:t>
            </a:r>
          </a:p>
          <a:p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difference is pretty clear – desktops are much more expensive to produce, while accessories keep things light on the budget !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35AC4-5DE8-4857-02A2-E130F67E45CD}"/>
              </a:ext>
            </a:extLst>
          </p:cNvPr>
          <p:cNvSpPr txBox="1"/>
          <p:nvPr/>
        </p:nvSpPr>
        <p:spPr>
          <a:xfrm>
            <a:off x="568065" y="3607440"/>
            <a:ext cx="21569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cs typeface="Arial"/>
              </a:rPr>
              <a:t>Insights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41AC4-DD3A-698E-AECF-60DC5EDCDCD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75514" y="1989763"/>
            <a:ext cx="4768850" cy="1620221"/>
          </a:xfr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3BBE7-352D-B771-1AED-2D5C3331D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23" y="2616679"/>
            <a:ext cx="5533806" cy="3925019"/>
          </a:xfrm>
          <a:prstGeom prst="rect">
            <a:avLst/>
          </a:prstGeom>
        </p:spPr>
      </p:pic>
      <p:pic>
        <p:nvPicPr>
          <p:cNvPr id="13" name="Picture 12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DE59FBB2-7914-45CE-AF9C-B6552A134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43" y="289339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3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5A214-5215-3E79-6EFA-5B5BC62E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E49F-F5AE-49E3-8867-672114EDD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7523" y="1986768"/>
            <a:ext cx="2450346" cy="628317"/>
          </a:xfrm>
        </p:spPr>
        <p:txBody>
          <a:bodyPr>
            <a:normAutofit/>
          </a:bodyPr>
          <a:lstStyle/>
          <a:p>
            <a:r>
              <a:rPr lang="en-US" sz="2800" dirty="0">
                <a:cs typeface="Arial"/>
              </a:rPr>
              <a:t>Result: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4FA37-319C-58C9-5FA5-393E8810AC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3AADA-702D-82E5-F7D7-4558648CEB2E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A13C8-6D98-9657-2472-B877F4A4E70C}"/>
              </a:ext>
            </a:extLst>
          </p:cNvPr>
          <p:cNvSpPr txBox="1"/>
          <p:nvPr/>
        </p:nvSpPr>
        <p:spPr>
          <a:xfrm>
            <a:off x="583720" y="914400"/>
            <a:ext cx="110245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Generate a report which contains the top 5 customers who received an average high pre_invoice_discount_pct for the fiscal year 2021 and in the Indian market. 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alibri (MS) Bold"/>
              </a:rPr>
              <a:t>Output: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142F9-C57A-2B89-968B-3669BF4B1BFC}"/>
              </a:ext>
            </a:extLst>
          </p:cNvPr>
          <p:cNvSpPr txBox="1"/>
          <p:nvPr/>
        </p:nvSpPr>
        <p:spPr>
          <a:xfrm>
            <a:off x="583721" y="4595004"/>
            <a:ext cx="5043577" cy="2231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Flipkart offers the highest average discount at 0.3083.</a:t>
            </a:r>
          </a:p>
          <a:p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The Least average pre-invoice discount was given to amazon .</a:t>
            </a:r>
          </a:p>
          <a:p>
            <a:endParaRPr lang="en-US" sz="2000" dirty="0">
              <a:solidFill>
                <a:schemeClr val="bg1"/>
              </a:solidFill>
              <a:cs typeface="Arial"/>
            </a:endParaRPr>
          </a:p>
          <a:p>
            <a:pPr marL="484505" indent="-24638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libri (M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F9036-1D74-D4E1-03D8-0CF9AD9A9CCB}"/>
              </a:ext>
            </a:extLst>
          </p:cNvPr>
          <p:cNvSpPr txBox="1"/>
          <p:nvPr/>
        </p:nvSpPr>
        <p:spPr>
          <a:xfrm>
            <a:off x="582442" y="4196911"/>
            <a:ext cx="2156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cs typeface="Arial"/>
              </a:rPr>
              <a:t>Insights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E8CDA7B-A0DF-EE0E-68DB-72DD6E1DD79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97703" y="2620605"/>
            <a:ext cx="5300812" cy="3708461"/>
          </a:xfr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A00643-800B-0811-7DB4-1E3250D8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18" y="2236398"/>
            <a:ext cx="5019675" cy="1752600"/>
          </a:xfrm>
          <a:prstGeom prst="rect">
            <a:avLst/>
          </a:prstGeom>
        </p:spPr>
      </p:pic>
      <p:pic>
        <p:nvPicPr>
          <p:cNvPr id="12" name="Picture 11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411EE522-3B4B-4D98-A2A5-C9F5D1E5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18" y="321733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A966-65BF-49C1-3A43-E59F18D4C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674" y="879713"/>
            <a:ext cx="6835440" cy="829599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000" b="1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Requirement:</a:t>
            </a:r>
            <a:endParaRPr lang="en-US" sz="2000" dirty="0">
              <a:cs typeface="Arial"/>
            </a:endParaRPr>
          </a:p>
          <a:p>
            <a:r>
              <a:rPr lang="en-US" sz="2000" b="1" dirty="0">
                <a:ea typeface="+mj-lt"/>
                <a:cs typeface="+mj-lt"/>
              </a:rPr>
              <a:t>Get the complete report of the Gross sales amount for the customer “Atliq Exclusive” for each month . </a:t>
            </a: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29A1E-F4BE-ABB6-C9D2-68CA5AC8FD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636BE-2427-1B7D-DA67-43F15577D459}"/>
              </a:ext>
            </a:extLst>
          </p:cNvPr>
          <p:cNvSpPr txBox="1"/>
          <p:nvPr/>
        </p:nvSpPr>
        <p:spPr>
          <a:xfrm>
            <a:off x="6959599" y="372533"/>
            <a:ext cx="28617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Segoe UI"/>
                <a:cs typeface="Arial"/>
              </a:rPr>
              <a:t>Request-07</a:t>
            </a:r>
          </a:p>
        </p:txBody>
      </p:sp>
      <p:pic>
        <p:nvPicPr>
          <p:cNvPr id="10" name="Content Placeholder 9" descr="A screenshot of a data&#10;&#10;AI-generated content may be incorrect.">
            <a:extLst>
              <a:ext uri="{FF2B5EF4-FFF2-40B4-BE49-F238E27FC236}">
                <a16:creationId xmlns:a16="http://schemas.microsoft.com/office/drawing/2014/main" id="{08EB06D4-CD1C-FBC6-DE5B-1D1875010D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5096" y="368951"/>
            <a:ext cx="4139497" cy="6155807"/>
          </a:xfrm>
        </p:spPr>
      </p:pic>
      <p:pic>
        <p:nvPicPr>
          <p:cNvPr id="11" name="Picture 10" descr="A graph with blue lines and white text&#10;&#10;AI-generated content may be incorrect.">
            <a:extLst>
              <a:ext uri="{FF2B5EF4-FFF2-40B4-BE49-F238E27FC236}">
                <a16:creationId xmlns:a16="http://schemas.microsoft.com/office/drawing/2014/main" id="{E75BC45F-0455-0DBB-DE44-38B52667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77" y="1901945"/>
            <a:ext cx="7186525" cy="45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3026-4576-D3AA-6833-4094860D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189" y="366623"/>
            <a:ext cx="6239774" cy="92299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Arial"/>
              </a:rPr>
              <a:t>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1CDED-271E-08AF-7411-98060AB3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08BA5-97FC-82CE-FA96-95267432C1C4}"/>
              </a:ext>
            </a:extLst>
          </p:cNvPr>
          <p:cNvSpPr txBox="1"/>
          <p:nvPr/>
        </p:nvSpPr>
        <p:spPr>
          <a:xfrm>
            <a:off x="2725948" y="1302588"/>
            <a:ext cx="7171425" cy="5033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84505" indent="-246380">
              <a:buFont typeface="Arial"/>
              <a:buChar char="•"/>
            </a:pPr>
            <a:r>
              <a:rPr lang="en-US" sz="2700" b="1" dirty="0">
                <a:solidFill>
                  <a:schemeClr val="bg1"/>
                </a:solidFill>
                <a:latin typeface="Calibri (MS) Bold"/>
              </a:rPr>
              <a:t>2019:</a:t>
            </a:r>
            <a:r>
              <a:rPr lang="en-US" sz="2700" dirty="0">
                <a:solidFill>
                  <a:schemeClr val="bg1"/>
                </a:solidFill>
                <a:latin typeface="Calibri (MS)"/>
              </a:rPr>
              <a:t> Sales were steady, with a peak in November, but dropped a lot in March and April 2020, probably due to the pandemic.</a:t>
            </a:r>
          </a:p>
          <a:p>
            <a:pPr marL="484505" indent="-246380">
              <a:buFont typeface="Arial"/>
              <a:buChar char="•"/>
            </a:pPr>
            <a:r>
              <a:rPr lang="en-US" sz="2700" b="1" dirty="0">
                <a:solidFill>
                  <a:schemeClr val="bg1"/>
                </a:solidFill>
                <a:latin typeface="Calibri (MS) Bold"/>
              </a:rPr>
              <a:t>2020:</a:t>
            </a:r>
            <a:r>
              <a:rPr lang="en-US" sz="2700" dirty="0">
                <a:solidFill>
                  <a:schemeClr val="bg1"/>
                </a:solidFill>
                <a:latin typeface="Calibri (MS)"/>
              </a:rPr>
              <a:t> Sales really picked up in September and kept going up in October and November, but dropped again toward the end of the year.</a:t>
            </a:r>
          </a:p>
          <a:p>
            <a:pPr marL="484505" indent="-246380">
              <a:buFont typeface="Arial"/>
              <a:buChar char="•"/>
            </a:pPr>
            <a:r>
              <a:rPr lang="en-US" sz="2700" b="1" dirty="0">
                <a:solidFill>
                  <a:schemeClr val="bg1"/>
                </a:solidFill>
                <a:latin typeface="Calibri (MS) Bold"/>
              </a:rPr>
              <a:t>2021:</a:t>
            </a:r>
            <a:r>
              <a:rPr lang="en-US" sz="2700" dirty="0">
                <a:solidFill>
                  <a:schemeClr val="bg1"/>
                </a:solidFill>
                <a:latin typeface="Calibri (MS)"/>
              </a:rPr>
              <a:t> Sales started lower compared to late 2020, went up in May, but dropped again in August.</a:t>
            </a:r>
          </a:p>
          <a:p>
            <a:pPr marL="484505" indent="-246380"/>
            <a:r>
              <a:rPr lang="en-US" sz="2700" b="1" dirty="0">
                <a:solidFill>
                  <a:schemeClr val="bg1"/>
                </a:solidFill>
                <a:latin typeface="Calibri (MS) Bold"/>
              </a:rPr>
              <a:t> Summary:</a:t>
            </a:r>
            <a:r>
              <a:rPr lang="en-US" sz="2700" dirty="0">
                <a:solidFill>
                  <a:schemeClr val="bg1"/>
                </a:solidFill>
                <a:latin typeface="Calibri (MS)"/>
              </a:rPr>
              <a:t> Sales went up a lot in 2020 after the tough start, but since then, they’ve been going up and  down.</a:t>
            </a:r>
          </a:p>
        </p:txBody>
      </p:sp>
      <p:pic>
        <p:nvPicPr>
          <p:cNvPr id="6" name="Picture 5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2197FE11-08F5-488D-9284-AFCB319E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6" y="88133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3722E-CCA7-FF57-C3A0-E5D0694D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5404-91D8-9EAF-34CD-C3D774931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7523" y="1986768"/>
            <a:ext cx="2450346" cy="628317"/>
          </a:xfrm>
        </p:spPr>
        <p:txBody>
          <a:bodyPr>
            <a:normAutofit/>
          </a:bodyPr>
          <a:lstStyle/>
          <a:p>
            <a:r>
              <a:rPr lang="en-US" sz="2800" dirty="0">
                <a:cs typeface="Arial"/>
              </a:rPr>
              <a:t>Result: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29C75-83E3-BB8C-A5B4-B91B6AB19A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A2FC5-9FD8-A609-BA2A-07F9D10B5A12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EA12B-AC3E-3D55-ACBC-772B3B8B4696}"/>
              </a:ext>
            </a:extLst>
          </p:cNvPr>
          <p:cNvSpPr txBox="1"/>
          <p:nvPr/>
        </p:nvSpPr>
        <p:spPr>
          <a:xfrm>
            <a:off x="583720" y="914400"/>
            <a:ext cx="1102455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In which quarter of 2020, got the maximum total_sold_quantity? 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alibri (MS) Bold"/>
              </a:rPr>
              <a:t>Output:</a:t>
            </a:r>
            <a:endParaRPr lang="en-US" sz="2000" b="1">
              <a:solidFill>
                <a:schemeClr val="accent5"/>
              </a:solidFill>
              <a:latin typeface="Calibri (MS) Bold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4F1C86-50C7-24FD-22C6-03AB66317F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99350" y="2622493"/>
            <a:ext cx="5297517" cy="3905969"/>
          </a:xfrm>
        </p:spPr>
      </p:pic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3BE939A2-8632-667A-5561-0BE9ED4F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6" y="2484319"/>
            <a:ext cx="5124269" cy="2536344"/>
          </a:xfrm>
          <a:prstGeom prst="rect">
            <a:avLst/>
          </a:prstGeom>
        </p:spPr>
      </p:pic>
      <p:pic>
        <p:nvPicPr>
          <p:cNvPr id="9" name="Picture 8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5BC5F3F3-647C-488B-87CB-92FD10F5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0" y="358783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1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BF89-3483-E9DD-9F7E-66EDC589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094" y="424132"/>
            <a:ext cx="4255700" cy="80797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Arial"/>
              </a:rPr>
              <a:t>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FE47F-5AF7-D900-060F-1E4C68CDB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line with writing on it&#10;&#10;AI-generated content may be incorrect.">
            <a:extLst>
              <a:ext uri="{FF2B5EF4-FFF2-40B4-BE49-F238E27FC236}">
                <a16:creationId xmlns:a16="http://schemas.microsoft.com/office/drawing/2014/main" id="{B107E8AC-4276-3201-2B06-22F7DDB6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6" y="1150728"/>
            <a:ext cx="4019550" cy="4197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416E2-688D-1AEB-B6C1-242A01BB129E}"/>
              </a:ext>
            </a:extLst>
          </p:cNvPr>
          <p:cNvSpPr txBox="1"/>
          <p:nvPr/>
        </p:nvSpPr>
        <p:spPr>
          <a:xfrm>
            <a:off x="4695645" y="1259457"/>
            <a:ext cx="72433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58825" indent="-38354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cs typeface="Segoe UI"/>
              </a:rPr>
              <a:t>Q1 2020 had the highest sales volumne at 7 million units showing strong start the year.</a:t>
            </a:r>
            <a:endParaRPr lang="en-US" sz="2800" dirty="0">
              <a:solidFill>
                <a:schemeClr val="bg1"/>
              </a:solidFill>
              <a:cs typeface="Arial"/>
            </a:endParaRPr>
          </a:p>
          <a:p>
            <a:pPr marL="758825" indent="-38354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cs typeface="Segoe UI"/>
              </a:rPr>
              <a:t>Sales dropeed sharply in Q3(march-may)2020,likely due to the covid-19 pandemic.</a:t>
            </a:r>
          </a:p>
        </p:txBody>
      </p:sp>
      <p:pic>
        <p:nvPicPr>
          <p:cNvPr id="8" name="Picture 7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F5F335D9-357D-461B-9988-B20AE5575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0" y="127670"/>
            <a:ext cx="569172" cy="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1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0D268-69C4-CB8C-FC9A-0CCC6605A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7BB0-6536-F33A-DD4C-192E7E546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7523" y="1986768"/>
            <a:ext cx="2450346" cy="628317"/>
          </a:xfrm>
        </p:spPr>
        <p:txBody>
          <a:bodyPr>
            <a:normAutofit/>
          </a:bodyPr>
          <a:lstStyle/>
          <a:p>
            <a:r>
              <a:rPr lang="en-US" sz="2800" dirty="0">
                <a:cs typeface="Arial"/>
              </a:rPr>
              <a:t>Result: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CF42-57D9-DC22-1F1B-5157B4EF0D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20F2-A25C-3431-AAD7-9D22782783E8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26A71-8589-CF10-D471-2323CE78EC66}"/>
              </a:ext>
            </a:extLst>
          </p:cNvPr>
          <p:cNvSpPr txBox="1"/>
          <p:nvPr/>
        </p:nvSpPr>
        <p:spPr>
          <a:xfrm>
            <a:off x="583720" y="914400"/>
            <a:ext cx="110245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Which channel helped to bring more gross sales in the fiscal year 2021 and the percentage of contribution?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alibri (MS) Bold"/>
              </a:rPr>
              <a:t>Output: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AB249-4BEB-8272-CCE6-33F24EB7D6B0}"/>
              </a:ext>
            </a:extLst>
          </p:cNvPr>
          <p:cNvSpPr txBox="1"/>
          <p:nvPr/>
        </p:nvSpPr>
        <p:spPr>
          <a:xfrm>
            <a:off x="582442" y="4196911"/>
            <a:ext cx="2156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cs typeface="Arial"/>
              </a:rPr>
              <a:t>Insights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6C05A9-1004-F558-677F-9BB0D5C829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61778" y="2239313"/>
            <a:ext cx="4768850" cy="1839990"/>
          </a:xfrm>
        </p:spPr>
      </p:pic>
      <p:pic>
        <p:nvPicPr>
          <p:cNvPr id="10" name="Picture 9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EABE55AF-0884-4B82-94E6-B44C7F74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4" y="2615062"/>
            <a:ext cx="5640777" cy="3913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FCFDD-C555-E9F6-BCDF-FC3DDE536CE2}"/>
              </a:ext>
            </a:extLst>
          </p:cNvPr>
          <p:cNvSpPr txBox="1"/>
          <p:nvPr/>
        </p:nvSpPr>
        <p:spPr>
          <a:xfrm>
            <a:off x="-5750" y="4595004"/>
            <a:ext cx="566180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84505" indent="-24638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(MS)"/>
              </a:rPr>
              <a:t>Retailers drive most of Atliq sales,making up 73.22% of total gross sales.</a:t>
            </a:r>
          </a:p>
          <a:p>
            <a:pPr marL="484505" indent="-24638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(MS)"/>
              </a:rPr>
              <a:t>Channel distributer makes the least contribution at a percentage of 11.31%</a:t>
            </a:r>
          </a:p>
        </p:txBody>
      </p:sp>
      <p:pic>
        <p:nvPicPr>
          <p:cNvPr id="11" name="Picture 10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9AA6F753-2EAD-47BA-A9DC-1F71FE6C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2" y="302338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4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C4D93-CBC8-E70B-5147-AEC324F7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A8989-D73F-6254-69AB-C923C9FF90D5}"/>
              </a:ext>
            </a:extLst>
          </p:cNvPr>
          <p:cNvSpPr txBox="1"/>
          <p:nvPr/>
        </p:nvSpPr>
        <p:spPr>
          <a:xfrm>
            <a:off x="3756075" y="812799"/>
            <a:ext cx="33621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Arial"/>
              </a:rPr>
              <a:t>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CE7D0-05B5-2B9C-11D3-5A11F92BFCED}"/>
              </a:ext>
            </a:extLst>
          </p:cNvPr>
          <p:cNvSpPr txBox="1"/>
          <p:nvPr/>
        </p:nvSpPr>
        <p:spPr>
          <a:xfrm>
            <a:off x="2216001" y="1725145"/>
            <a:ext cx="814077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/>
              </a:rPr>
              <a:t>•  </a:t>
            </a:r>
            <a:r>
              <a:rPr lang="en-US" sz="2000" dirty="0">
                <a:solidFill>
                  <a:schemeClr val="bg1"/>
                </a:solidFill>
                <a:latin typeface="Segoe UI"/>
                <a:cs typeface="Segoe UI"/>
              </a:rPr>
              <a:t>Atliq Hardware(fictitious Corporation)is one of the major computer hardware manufactures in india,with strong presence in other nations.</a:t>
            </a:r>
          </a:p>
          <a:p>
            <a:endParaRPr lang="en-US" sz="2000" dirty="0">
              <a:solidFill>
                <a:schemeClr val="bg1"/>
              </a:solidFill>
              <a:cs typeface="Arial"/>
            </a:endParaRPr>
          </a:p>
          <a:p>
            <a:r>
              <a:rPr lang="en-US" sz="2000" dirty="0">
                <a:solidFill>
                  <a:schemeClr val="bg1"/>
                </a:solidFill>
                <a:cs typeface="Arial"/>
              </a:rPr>
              <a:t>•  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that as it may, the management acknowledged a lack of sufficient insights to support prompt, informed, and strategic decision-making.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cs typeface="Arial"/>
              </a:rPr>
              <a:t>•   </a:t>
            </a:r>
            <a:r>
              <a:rPr lang="en-US" sz="2000" dirty="0">
                <a:solidFill>
                  <a:schemeClr val="bg1"/>
                </a:solidFill>
                <a:latin typeface="Segoe UI"/>
                <a:cs typeface="Segoe UI"/>
              </a:rPr>
              <a:t>planed to expand the data analytics team by adding junior data analysis.</a:t>
            </a:r>
          </a:p>
          <a:p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Segoe UI"/>
              </a:rPr>
              <a:t>To assess candidates, Data Analytics director, Tony Sharma plans to conduct a sql challenge to evaluate both tech and soft skills.</a:t>
            </a:r>
          </a:p>
          <a:p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Segoe UI"/>
              </a:rPr>
              <a:t>The company seeks insights for 10 ad hoc requests.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pPr algn="l"/>
            <a:endParaRPr lang="en-US" sz="2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8" name="Picture 7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7400C3FD-41B2-4F3B-B510-39D074B9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6" y="445698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0C65B-D0D4-FC9C-2BDF-3ECE0B9FA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AB2D7-7C36-757F-6D4E-8336C63FC6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970F2-84FA-8247-CF8A-DE5452FA4A95}"/>
              </a:ext>
            </a:extLst>
          </p:cNvPr>
          <p:cNvSpPr txBox="1"/>
          <p:nvPr/>
        </p:nvSpPr>
        <p:spPr>
          <a:xfrm>
            <a:off x="4453466" y="321733"/>
            <a:ext cx="23757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egoe UI"/>
                <a:cs typeface="Arial"/>
              </a:rPr>
              <a:t>Request-10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0AE46-AD13-7F3E-DBA6-5B012E57AE67}"/>
              </a:ext>
            </a:extLst>
          </p:cNvPr>
          <p:cNvSpPr txBox="1"/>
          <p:nvPr/>
        </p:nvSpPr>
        <p:spPr>
          <a:xfrm>
            <a:off x="583720" y="914400"/>
            <a:ext cx="110245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Requirement: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I Get the Top 3 products in each division that have a high total_sold_quantity in the fiscal_year 2021?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alibri (MS) Bold"/>
              </a:rPr>
              <a:t>Output:</a:t>
            </a:r>
            <a:endParaRPr lang="en-US" sz="2000" b="1">
              <a:solidFill>
                <a:schemeClr val="accent5"/>
              </a:solidFill>
              <a:latin typeface="Calibri (MS) Bold"/>
            </a:endParaRPr>
          </a:p>
        </p:txBody>
      </p:sp>
      <p:pic>
        <p:nvPicPr>
          <p:cNvPr id="14" name="Content Placeholder 13" descr="A screenshot of a table&#10;&#10;AI-generated content may be incorrect.">
            <a:extLst>
              <a:ext uri="{FF2B5EF4-FFF2-40B4-BE49-F238E27FC236}">
                <a16:creationId xmlns:a16="http://schemas.microsoft.com/office/drawing/2014/main" id="{6E4703C2-5BED-BCD4-D98C-CD5B773944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89891" y="2251965"/>
            <a:ext cx="5660245" cy="4273214"/>
          </a:xfrm>
          <a:prstGeom prst="rect">
            <a:avLst/>
          </a:prstGeom>
        </p:spPr>
      </p:pic>
      <p:pic>
        <p:nvPicPr>
          <p:cNvPr id="7" name="Picture 6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F211629C-A606-438F-ACB5-F07DDEE5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1" y="350358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60B4-BCCB-AC0A-79FA-B0B7891B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773" y="366623"/>
            <a:ext cx="5032077" cy="66420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FBA2D-9C4F-08B9-A181-F8B445E64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700" b="1" dirty="0">
              <a:cs typeface="Arial"/>
            </a:endParaRPr>
          </a:p>
          <a:p>
            <a:r>
              <a:rPr lang="en-US" sz="2800" dirty="0">
                <a:ea typeface="+mn-lt"/>
                <a:cs typeface="+mn-lt"/>
              </a:rPr>
              <a:t>Every division has a product with different variants that appears twice in the top three products by division list.</a:t>
            </a:r>
            <a:endParaRPr lang="en-US" sz="2800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1156D-1CBD-A60B-91AC-3008386696D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l="129" t="-23106" r="84" b="-465"/>
          <a:stretch>
            <a:fillRect/>
          </a:stretch>
        </p:blipFill>
        <p:spPr>
          <a:xfrm>
            <a:off x="5772312" y="1275904"/>
            <a:ext cx="5831583" cy="48748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75E6D-02A2-327D-A954-2F537B72D0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DBAD6F48-A16F-4F6F-9D13-850259E2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80" y="366623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28B64-4D09-30CD-0756-F4AA42A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25580-8A86-0B2A-C09E-DAEC288A0D67}"/>
              </a:ext>
            </a:extLst>
          </p:cNvPr>
          <p:cNvSpPr txBox="1"/>
          <p:nvPr/>
        </p:nvSpPr>
        <p:spPr>
          <a:xfrm>
            <a:off x="3843866" y="2116666"/>
            <a:ext cx="48090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cs typeface="Arial"/>
              </a:rPr>
              <a:t>Thank you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32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F5A1F-B233-C75A-B7DC-066E53119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3279" y="696287"/>
            <a:ext cx="4505155" cy="101106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egoe UI"/>
                <a:cs typeface="Segoe UI"/>
              </a:rPr>
              <a:t>Company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0F67C-5190-34BB-E17A-1733452721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033EE-182D-1407-7C5C-649360070806}"/>
              </a:ext>
            </a:extLst>
          </p:cNvPr>
          <p:cNvSpPr txBox="1"/>
          <p:nvPr/>
        </p:nvSpPr>
        <p:spPr>
          <a:xfrm>
            <a:off x="595222" y="2048933"/>
            <a:ext cx="107309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/>
                <a:cs typeface="Arial"/>
              </a:rPr>
              <a:t>Atliq Hardware is a computer hardware and accessory manufacturer.</a:t>
            </a:r>
            <a:endParaRPr lang="en-US" sz="2000" dirty="0">
              <a:solidFill>
                <a:schemeClr val="bg1"/>
              </a:solidFill>
              <a:latin typeface="Segoe UI"/>
            </a:endParaRPr>
          </a:p>
        </p:txBody>
      </p:sp>
      <p:pic>
        <p:nvPicPr>
          <p:cNvPr id="8" name="Picture 7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C94D0FAF-A4C2-4CF1-90CD-B9DE3D58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347663"/>
            <a:ext cx="569172" cy="5569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1EDCBE-17B4-4BE4-9B7E-61528DF2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8" y="2658677"/>
            <a:ext cx="1924482" cy="17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CEDA8-EE23-47E6-9B8E-553A9E54ADB1}"/>
              </a:ext>
            </a:extLst>
          </p:cNvPr>
          <p:cNvSpPr txBox="1"/>
          <p:nvPr/>
        </p:nvSpPr>
        <p:spPr>
          <a:xfrm>
            <a:off x="895264" y="4433926"/>
            <a:ext cx="376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Fiscal Year-September to August</a:t>
            </a:r>
            <a:endParaRPr lang="en-IN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EF415-6932-4609-A95A-85D3C9B0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2658677"/>
            <a:ext cx="4825218" cy="3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2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37AB1-4E15-4231-A36F-D280870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E0FC6-1EA0-49C1-8FB1-B1E734324032}"/>
              </a:ext>
            </a:extLst>
          </p:cNvPr>
          <p:cNvSpPr txBox="1"/>
          <p:nvPr/>
        </p:nvSpPr>
        <p:spPr>
          <a:xfrm>
            <a:off x="3896751" y="365760"/>
            <a:ext cx="436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Company’s Market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49D52-581B-4AF9-9370-F032B944E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0307"/>
            <a:ext cx="2632198" cy="498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C5E19-1907-44EE-8C7E-E424F904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96" y="1870491"/>
            <a:ext cx="2671691" cy="4987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A898F-8DC6-4F9C-A505-1C0C957A5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87" y="1579456"/>
            <a:ext cx="2820062" cy="517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49350-1C67-4BC9-9838-6B03DCEA2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1" y="688925"/>
            <a:ext cx="2607286" cy="49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17AE-B2DF-E71B-9B48-534FEA91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849" y="381000"/>
            <a:ext cx="6282907" cy="69296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Problem Statement</a:t>
            </a:r>
            <a:endParaRPr lang="en-US" dirty="0"/>
          </a:p>
        </p:txBody>
      </p:sp>
      <p:pic>
        <p:nvPicPr>
          <p:cNvPr id="6" name="Content Placeholder 5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69C38A28-F86B-9D66-9825-E860489DB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95" y="1264909"/>
            <a:ext cx="5309044" cy="50780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37C10-2906-D0E2-C925-AD1BD7A51C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ABF5393C-EA62-444A-BF13-54A83C6F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9" y="333966"/>
            <a:ext cx="569172" cy="556979"/>
          </a:xfrm>
          <a:prstGeom prst="rect">
            <a:avLst/>
          </a:prstGeom>
        </p:spPr>
      </p:pic>
      <p:pic>
        <p:nvPicPr>
          <p:cNvPr id="10" name="Picture 9" descr="A person standing next to a question mark&#10;&#10;AI-generated content may be incorrect.">
            <a:extLst>
              <a:ext uri="{FF2B5EF4-FFF2-40B4-BE49-F238E27FC236}">
                <a16:creationId xmlns:a16="http://schemas.microsoft.com/office/drawing/2014/main" id="{7C4CB29B-43BE-495B-B2FF-E408CCC1D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291" y="333966"/>
            <a:ext cx="751729" cy="72362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B452AD-BC63-4045-83A1-7CFD1F3DE84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03" y="1264909"/>
            <a:ext cx="5309043" cy="5078741"/>
          </a:xfrm>
        </p:spPr>
      </p:pic>
    </p:spTree>
    <p:extLst>
      <p:ext uri="{BB962C8B-B14F-4D97-AF65-F5344CB8AC3E}">
        <p14:creationId xmlns:p14="http://schemas.microsoft.com/office/powerpoint/2010/main" val="264817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65D8-F484-908E-680B-3E76F048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54" y="179717"/>
            <a:ext cx="4183812" cy="6929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Arial"/>
              </a:rPr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661BE-324B-4262-B0C4-02C899FE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A8703F-2A7B-551C-1685-B85BD58D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879087"/>
            <a:ext cx="11791950" cy="5991224"/>
          </a:xfrm>
          <a:prstGeom prst="rect">
            <a:avLst/>
          </a:prstGeom>
        </p:spPr>
      </p:pic>
      <p:pic>
        <p:nvPicPr>
          <p:cNvPr id="7" name="Picture 6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8571BCA2-4106-4B99-8687-406DCC17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79717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0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1D2C-04E9-32EF-4567-AC04AE6E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43" y="381000"/>
            <a:ext cx="6009738" cy="750469"/>
          </a:xfrm>
        </p:spPr>
        <p:txBody>
          <a:bodyPr/>
          <a:lstStyle/>
          <a:p>
            <a:pPr algn="ctr"/>
            <a:r>
              <a:rPr lang="en-US">
                <a:cs typeface="Arial"/>
              </a:rPr>
              <a:t>Analysis &amp; Discoveries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05F3D-0B8A-BE41-E742-25FC9C6E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person touching a tablet with graphs and charts&#10;&#10;AI-generated content may be incorrect.">
            <a:extLst>
              <a:ext uri="{FF2B5EF4-FFF2-40B4-BE49-F238E27FC236}">
                <a16:creationId xmlns:a16="http://schemas.microsoft.com/office/drawing/2014/main" id="{5A882498-F170-88C5-A10C-9EF5A645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577"/>
            <a:ext cx="12192000" cy="5702280"/>
          </a:xfrm>
          <a:prstGeom prst="rect">
            <a:avLst/>
          </a:prstGeom>
        </p:spPr>
      </p:pic>
      <p:pic>
        <p:nvPicPr>
          <p:cNvPr id="7" name="Picture 6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DD914600-B871-4152-8448-F5C6BDF8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9" y="102510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1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A697-E329-09B2-3C13-636F55D9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924" y="381000"/>
            <a:ext cx="3536833" cy="549186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Request-01</a:t>
            </a:r>
            <a:endParaRPr lang="en-US" dirty="0"/>
          </a:p>
        </p:txBody>
      </p:sp>
      <p:pic>
        <p:nvPicPr>
          <p:cNvPr id="8" name="Content Placeholder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4CCD47F-120D-D1F6-C497-5136A3FDD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443" y="2371965"/>
            <a:ext cx="4955886" cy="413567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D69E-E15D-C8E6-F619-A825417884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A769-B5CF-2F3C-2A7D-85B9ED494AFB}"/>
              </a:ext>
            </a:extLst>
          </p:cNvPr>
          <p:cNvSpPr txBox="1"/>
          <p:nvPr/>
        </p:nvSpPr>
        <p:spPr>
          <a:xfrm>
            <a:off x="1101306" y="943155"/>
            <a:ext cx="958682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 (MS) Bold"/>
              </a:rPr>
              <a:t>Requirement: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 (MS) Bold"/>
              </a:rPr>
              <a:t> Provide the list of markets in which customer "Atliq Exclusive" operates its business in the APAC region. 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 (MS) Bold"/>
              </a:rPr>
              <a:t>SQL Query: </a:t>
            </a:r>
            <a:r>
              <a:rPr lang="en-US" sz="2000" b="1" dirty="0">
                <a:solidFill>
                  <a:schemeClr val="bg1"/>
                </a:solidFill>
                <a:latin typeface="Calibri (MS) Bold"/>
              </a:rPr>
              <a:t>                                                               Output</a:t>
            </a:r>
          </a:p>
        </p:txBody>
      </p:sp>
      <p:pic>
        <p:nvPicPr>
          <p:cNvPr id="10" name="Picture 9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CE53E10F-40A5-44E5-8837-C0109B2F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7" y="350358"/>
            <a:ext cx="569172" cy="55697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7926A2-65CB-48EB-B4A9-C4D552B93FD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62" y="2371965"/>
            <a:ext cx="3343422" cy="4105035"/>
          </a:xfrm>
        </p:spPr>
      </p:pic>
    </p:spTree>
    <p:extLst>
      <p:ext uri="{BB962C8B-B14F-4D97-AF65-F5344CB8AC3E}">
        <p14:creationId xmlns:p14="http://schemas.microsoft.com/office/powerpoint/2010/main" val="317622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8D247-2C7D-1DC0-87DE-679FF2F4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/>
          <a:p>
            <a:r>
              <a:rPr lang="en-US" dirty="0">
                <a:cs typeface="Arial"/>
              </a:rPr>
              <a:t>Insights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B195E-449B-6D1C-97A2-99C5CAFA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520" y="1825625"/>
            <a:ext cx="4825294" cy="465137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700" dirty="0"/>
              <a:t>•</a:t>
            </a:r>
            <a:r>
              <a:rPr lang="en-US" sz="2700" b="1" dirty="0">
                <a:ea typeface="+mn-lt"/>
                <a:cs typeface="+mn-lt"/>
              </a:rPr>
              <a:t>Broad APAC Reach: </a:t>
            </a:r>
            <a:r>
              <a:rPr lang="en-US" sz="2700" dirty="0"/>
              <a:t>Atliq Exclusive is present in key markets like India, Japan, South Korea, and more, covering a wide APAC region.</a:t>
            </a: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2700" dirty="0"/>
              <a:t>•</a:t>
            </a:r>
            <a:r>
              <a:rPr lang="en-US" sz="2700" b="1" dirty="0">
                <a:ea typeface="+mn-lt"/>
                <a:cs typeface="+mn-lt"/>
              </a:rPr>
              <a:t> Growth in Emerging Markets: </a:t>
            </a:r>
            <a:r>
              <a:rPr lang="en-US" sz="2700" dirty="0"/>
              <a:t>There’s strong potential for expansion in fast-growing markets like India and Indonesia.</a:t>
            </a: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2700" dirty="0"/>
              <a:t>•</a:t>
            </a:r>
            <a:r>
              <a:rPr lang="en-US" sz="2700" b="1" dirty="0">
                <a:ea typeface="+mn-lt"/>
                <a:cs typeface="+mn-lt"/>
              </a:rPr>
              <a:t> Customized Local Strategies: </a:t>
            </a:r>
            <a:r>
              <a:rPr lang="en-US" sz="2700" dirty="0"/>
              <a:t>Atliq Exclusive can tailor its approach to each market for better customer connection and success.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1400D-A5B1-7DF5-73CA-6C020EFD7A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 descr="A map of the world&#10;&#10;AI-generated content may be incorrect.">
            <a:extLst>
              <a:ext uri="{FF2B5EF4-FFF2-40B4-BE49-F238E27FC236}">
                <a16:creationId xmlns:a16="http://schemas.microsoft.com/office/drawing/2014/main" id="{E9ED1B23-E26A-E1DB-8824-3986A805047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51080" y="1534531"/>
            <a:ext cx="5390266" cy="4624056"/>
          </a:xfrm>
        </p:spPr>
      </p:pic>
      <p:pic>
        <p:nvPicPr>
          <p:cNvPr id="7" name="Picture 6" descr="A logo with a letter in the middle&#10;&#10;AI-generated content may be incorrect.">
            <a:extLst>
              <a:ext uri="{FF2B5EF4-FFF2-40B4-BE49-F238E27FC236}">
                <a16:creationId xmlns:a16="http://schemas.microsoft.com/office/drawing/2014/main" id="{878F0068-3B84-4229-ABDA-E2E541D9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569172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6213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C28"/>
      </a:dk2>
      <a:lt2>
        <a:srgbClr val="E7E6E6"/>
      </a:lt2>
      <a:accent1>
        <a:srgbClr val="A1D58B"/>
      </a:accent1>
      <a:accent2>
        <a:srgbClr val="5EC795"/>
      </a:accent2>
      <a:accent3>
        <a:srgbClr val="4DADCE"/>
      </a:accent3>
      <a:accent4>
        <a:srgbClr val="CCB756"/>
      </a:accent4>
      <a:accent5>
        <a:srgbClr val="E29B35"/>
      </a:accent5>
      <a:accent6>
        <a:srgbClr val="8DC0C0"/>
      </a:accent6>
      <a:hlink>
        <a:srgbClr val="0563C1"/>
      </a:hlink>
      <a:folHlink>
        <a:srgbClr val="954F72"/>
      </a:folHlink>
    </a:clrScheme>
    <a:fontScheme name="Custom 1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10" id="{6D1E132C-EE58-410C-AA79-6634C21077D3}" vid="{B34F418C-A6AD-4EA0-82A8-449DB69F48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94F803-78B0-4743-862C-5C0CA596512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BD5B0D0-2713-4A58-8851-7057612DF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DFC609-3144-4451-A09C-1FEABE97DD6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870</Words>
  <Application>Microsoft Office PowerPoint</Application>
  <PresentationFormat>Widescreen</PresentationFormat>
  <Paragraphs>121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Calibri (MS)</vt:lpstr>
      <vt:lpstr>Calibri (MS) Bold</vt:lpstr>
      <vt:lpstr>Segoe UI</vt:lpstr>
      <vt:lpstr>Madison</vt:lpstr>
      <vt:lpstr> AD-Hoc Insights                Consumer Goods </vt:lpstr>
      <vt:lpstr>PowerPoint Presentation</vt:lpstr>
      <vt:lpstr>Company Overview</vt:lpstr>
      <vt:lpstr>PowerPoint Presentation</vt:lpstr>
      <vt:lpstr>Problem Statement</vt:lpstr>
      <vt:lpstr>Data Collection</vt:lpstr>
      <vt:lpstr>Analysis &amp; Discoveries</vt:lpstr>
      <vt:lpstr>Request-01</vt:lpstr>
      <vt:lpstr>Insights</vt:lpstr>
      <vt:lpstr>Result</vt:lpstr>
      <vt:lpstr>Result:</vt:lpstr>
      <vt:lpstr>Result</vt:lpstr>
      <vt:lpstr>Result:</vt:lpstr>
      <vt:lpstr>Result:</vt:lpstr>
      <vt:lpstr> Requirement: Get the complete report of the Gross sales amount for the customer “Atliq Exclusive” for each month .  </vt:lpstr>
      <vt:lpstr>Insights</vt:lpstr>
      <vt:lpstr>Result:</vt:lpstr>
      <vt:lpstr>Insights</vt:lpstr>
      <vt:lpstr>Result:</vt:lpstr>
      <vt:lpstr>PowerPoint Presentation</vt:lpstr>
      <vt:lpstr>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Insights                Consumer Goods</dc:title>
  <dc:creator>Sweta</dc:creator>
  <cp:lastModifiedBy>Shweta Suryavanshi</cp:lastModifiedBy>
  <cp:revision>782</cp:revision>
  <dcterms:created xsi:type="dcterms:W3CDTF">2025-06-03T05:30:24Z</dcterms:created>
  <dcterms:modified xsi:type="dcterms:W3CDTF">2025-06-08T14:35:30Z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